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5" r:id="rId4"/>
    <p:sldId id="262" r:id="rId5"/>
    <p:sldId id="274" r:id="rId6"/>
    <p:sldId id="281" r:id="rId7"/>
    <p:sldId id="259" r:id="rId8"/>
    <p:sldId id="296" r:id="rId9"/>
    <p:sldId id="283" r:id="rId10"/>
    <p:sldId id="297" r:id="rId11"/>
    <p:sldId id="298" r:id="rId12"/>
    <p:sldId id="266" r:id="rId13"/>
    <p:sldId id="275" r:id="rId14"/>
    <p:sldId id="295" r:id="rId15"/>
    <p:sldId id="276" r:id="rId16"/>
    <p:sldId id="291" r:id="rId17"/>
    <p:sldId id="292" r:id="rId18"/>
    <p:sldId id="293" r:id="rId19"/>
    <p:sldId id="280" r:id="rId20"/>
    <p:sldId id="286" r:id="rId21"/>
    <p:sldId id="277" r:id="rId22"/>
    <p:sldId id="278" r:id="rId23"/>
  </p:sldIdLst>
  <p:sldSz cx="9144000" cy="6858000" type="screen4x3"/>
  <p:notesSz cx="9144000" cy="6858000"/>
  <p:embeddedFontLst>
    <p:embeddedFont>
      <p:font typeface="KCWAPE+NanumBarunGothic Bold" panose="020B0600000101010101" charset="-127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Microsoft Sans Serif" panose="020B0604020202020204" pitchFamily="34" charset="0"/>
      <p:regular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함초롬바탕" panose="02030604000101010101" pitchFamily="18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9797"/>
    <a:srgbClr val="8888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02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286523"/>
            <a:ext cx="9144000" cy="571500"/>
          </a:xfrm>
          <a:custGeom>
            <a:avLst/>
            <a:gdLst/>
            <a:ahLst/>
            <a:cxnLst/>
            <a:rect l="l" t="t" r="r" b="b"/>
            <a:pathLst>
              <a:path w="9144000" h="571500">
                <a:moveTo>
                  <a:pt x="9144000" y="0"/>
                </a:moveTo>
                <a:lnTo>
                  <a:pt x="0" y="0"/>
                </a:lnTo>
                <a:lnTo>
                  <a:pt x="0" y="571475"/>
                </a:lnTo>
                <a:lnTo>
                  <a:pt x="9144000" y="571475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25"/>
            <a:ext cx="9144000" cy="571500"/>
          </a:xfrm>
          <a:custGeom>
            <a:avLst/>
            <a:gdLst/>
            <a:ahLst/>
            <a:cxnLst/>
            <a:rect l="l" t="t" r="r" b="b"/>
            <a:pathLst>
              <a:path w="9144000" h="571500">
                <a:moveTo>
                  <a:pt x="9144000" y="0"/>
                </a:moveTo>
                <a:lnTo>
                  <a:pt x="0" y="0"/>
                </a:lnTo>
                <a:lnTo>
                  <a:pt x="0" y="571474"/>
                </a:lnTo>
                <a:lnTo>
                  <a:pt x="9144000" y="571474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7848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3.png"/><Relationship Id="rId5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99592" y="2060848"/>
            <a:ext cx="5493616" cy="421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42"/>
              </a:lnSpc>
              <a:spcBef>
                <a:spcPts val="0"/>
              </a:spcBef>
              <a:spcAft>
                <a:spcPts val="0"/>
              </a:spcAft>
            </a:pPr>
            <a:r>
              <a:rPr sz="5000" dirty="0">
                <a:solidFill>
                  <a:srgbClr val="FFFFFF"/>
                </a:solidFill>
                <a:latin typeface="Microsoft Sans Serif"/>
                <a:cs typeface="Microsoft Sans Serif"/>
              </a:rPr>
              <a:t>safety supervision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E3D19D-CFB4-D8AE-153E-391CC7E5B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208" y="2482502"/>
            <a:ext cx="2726127" cy="272612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6237312"/>
            <a:ext cx="9144000" cy="571500"/>
          </a:xfrm>
          <a:custGeom>
            <a:avLst/>
            <a:gdLst/>
            <a:ahLst/>
            <a:cxnLst/>
            <a:rect l="l" t="t" r="r" b="b"/>
            <a:pathLst>
              <a:path w="9144000" h="571500">
                <a:moveTo>
                  <a:pt x="9144000" y="0"/>
                </a:moveTo>
                <a:lnTo>
                  <a:pt x="0" y="0"/>
                </a:lnTo>
                <a:lnTo>
                  <a:pt x="0" y="571475"/>
                </a:lnTo>
                <a:lnTo>
                  <a:pt x="9144000" y="571475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5"/>
            <a:ext cx="9144000" cy="571500"/>
          </a:xfrm>
          <a:custGeom>
            <a:avLst/>
            <a:gdLst/>
            <a:ahLst/>
            <a:cxnLst/>
            <a:rect l="l" t="t" r="r" b="b"/>
            <a:pathLst>
              <a:path w="9144000" h="571500">
                <a:moveTo>
                  <a:pt x="9144000" y="0"/>
                </a:moveTo>
                <a:lnTo>
                  <a:pt x="0" y="0"/>
                </a:lnTo>
                <a:lnTo>
                  <a:pt x="0" y="571474"/>
                </a:lnTo>
                <a:lnTo>
                  <a:pt x="9144000" y="571474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F8E116-29BE-2139-E1B3-64425DADEF91}"/>
              </a:ext>
            </a:extLst>
          </p:cNvPr>
          <p:cNvSpPr txBox="1"/>
          <p:nvPr/>
        </p:nvSpPr>
        <p:spPr>
          <a:xfrm>
            <a:off x="7452320" y="101109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INTERRUPTS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5C596E-BD25-A2D9-C258-F569BB75D50C}"/>
              </a:ext>
            </a:extLst>
          </p:cNvPr>
          <p:cNvSpPr txBox="1"/>
          <p:nvPr/>
        </p:nvSpPr>
        <p:spPr>
          <a:xfrm>
            <a:off x="3995936" y="672609"/>
            <a:ext cx="48825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●  </a:t>
            </a:r>
            <a:r>
              <a:rPr lang="ko-KR" altLang="en-US" dirty="0">
                <a:latin typeface="맑은고딕"/>
              </a:rPr>
              <a:t>프로그램의 동작을 멈추고 미리 정의한 동작을 우선적으로 실행하는 것</a:t>
            </a:r>
            <a:endParaRPr lang="en-US" altLang="ko-KR" dirty="0">
              <a:latin typeface="맑은고딕"/>
            </a:endParaRP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●</a:t>
            </a:r>
            <a:r>
              <a:rPr lang="ko-KR" altLang="en-US" sz="1800" dirty="0"/>
              <a:t>  </a:t>
            </a:r>
            <a:r>
              <a:rPr lang="ko-KR" altLang="en-US" dirty="0"/>
              <a:t> </a:t>
            </a:r>
            <a:r>
              <a:rPr lang="en-US" altLang="ko-KR" dirty="0"/>
              <a:t>loop </a:t>
            </a:r>
            <a:r>
              <a:rPr lang="ko-KR" altLang="en-US" dirty="0"/>
              <a:t>함수를 실행하다가 인터럽트가 발생하면</a:t>
            </a:r>
            <a:r>
              <a:rPr lang="en-US" altLang="ko-KR" dirty="0"/>
              <a:t>, </a:t>
            </a:r>
            <a:r>
              <a:rPr lang="ko-KR" altLang="en-US" dirty="0"/>
              <a:t>지금 동작을 잠시 멈추고 인터럽트 루틴에 정의된 함수를 실행한 다음 다시 원래의 동작으로 돌아옴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●</a:t>
            </a:r>
            <a:r>
              <a:rPr lang="ko-KR" altLang="en-US" dirty="0"/>
              <a:t> </a:t>
            </a:r>
            <a:r>
              <a:rPr lang="ko-KR" altLang="en-US" dirty="0" err="1"/>
              <a:t>채터링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>
                <a:latin typeface="맑은고딕"/>
              </a:rPr>
              <a:t>스위치의 물리적 떨림에 의해 스위치가 여러 번 눌러진 것과 같은 현상</a:t>
            </a:r>
            <a:endParaRPr lang="en-US" altLang="ko-KR" dirty="0">
              <a:latin typeface="맑은고딕"/>
            </a:endParaRP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4BE655-0D2C-15AF-4CA2-26C1394A2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0" y="632738"/>
            <a:ext cx="3815531" cy="33003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5A14BA5-8667-B72D-A875-937674EDC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077072"/>
            <a:ext cx="3528392" cy="214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941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6286523"/>
            <a:ext cx="9144000" cy="571500"/>
          </a:xfrm>
          <a:custGeom>
            <a:avLst/>
            <a:gdLst/>
            <a:ahLst/>
            <a:cxnLst/>
            <a:rect l="l" t="t" r="r" b="b"/>
            <a:pathLst>
              <a:path w="9144000" h="571500">
                <a:moveTo>
                  <a:pt x="9144000" y="0"/>
                </a:moveTo>
                <a:lnTo>
                  <a:pt x="0" y="0"/>
                </a:lnTo>
                <a:lnTo>
                  <a:pt x="0" y="571475"/>
                </a:lnTo>
                <a:lnTo>
                  <a:pt x="9144000" y="571475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5"/>
            <a:ext cx="9144000" cy="571500"/>
          </a:xfrm>
          <a:custGeom>
            <a:avLst/>
            <a:gdLst/>
            <a:ahLst/>
            <a:cxnLst/>
            <a:rect l="l" t="t" r="r" b="b"/>
            <a:pathLst>
              <a:path w="9144000" h="571500">
                <a:moveTo>
                  <a:pt x="9144000" y="0"/>
                </a:moveTo>
                <a:lnTo>
                  <a:pt x="0" y="0"/>
                </a:lnTo>
                <a:lnTo>
                  <a:pt x="0" y="571474"/>
                </a:lnTo>
                <a:lnTo>
                  <a:pt x="9144000" y="571474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F8E116-29BE-2139-E1B3-64425DADEF91}"/>
              </a:ext>
            </a:extLst>
          </p:cNvPr>
          <p:cNvSpPr txBox="1"/>
          <p:nvPr/>
        </p:nvSpPr>
        <p:spPr>
          <a:xfrm>
            <a:off x="5292080" y="101109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BUZZER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제어하기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5C596E-BD25-A2D9-C258-F569BB75D50C}"/>
              </a:ext>
            </a:extLst>
          </p:cNvPr>
          <p:cNvSpPr txBox="1"/>
          <p:nvPr/>
        </p:nvSpPr>
        <p:spPr>
          <a:xfrm>
            <a:off x="4013696" y="2001757"/>
            <a:ext cx="4882534" cy="2955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●  </a:t>
            </a:r>
            <a:r>
              <a:rPr lang="ko-KR" altLang="en-US" dirty="0" err="1"/>
              <a:t>피에조</a:t>
            </a:r>
            <a:r>
              <a:rPr lang="ko-KR" altLang="en-US" dirty="0"/>
              <a:t> 효과 </a:t>
            </a:r>
            <a:r>
              <a:rPr lang="en-US" altLang="ko-KR" dirty="0"/>
              <a:t>: </a:t>
            </a:r>
            <a:r>
              <a:rPr lang="ko-KR" altLang="en-US" dirty="0"/>
              <a:t>결정에 압력을 가할 때 전기 분극에 의해서 전압이 발생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●</a:t>
            </a:r>
            <a:r>
              <a:rPr lang="en-US" altLang="ko-KR" sz="10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  </a:t>
            </a:r>
            <a:r>
              <a:rPr lang="ko-KR" altLang="en-US" dirty="0"/>
              <a:t>발생 </a:t>
            </a:r>
            <a:r>
              <a:rPr lang="en-US" altLang="ko-KR" dirty="0"/>
              <a:t>PWN</a:t>
            </a:r>
            <a:r>
              <a:rPr lang="ko-KR" altLang="en-US" dirty="0"/>
              <a:t>방식으로 작동 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●   </a:t>
            </a:r>
            <a:r>
              <a:rPr lang="ko-KR" altLang="en-US" dirty="0"/>
              <a:t>디지털 핀의 전압을 매우 짧은 시간안에 바꾸어 가며 주파수에 맞는 소리를 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65B889-4109-D46E-9E82-AD5C07CA6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4" y="596802"/>
            <a:ext cx="3979292" cy="36608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B57A6B5-077B-5D5A-CB4C-F3ED0D2A8A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2897"/>
            <a:ext cx="3995936" cy="194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410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1">
            <a:extLst>
              <a:ext uri="{FF2B5EF4-FFF2-40B4-BE49-F238E27FC236}">
                <a16:creationId xmlns:a16="http://schemas.microsoft.com/office/drawing/2014/main" id="{371C4C98-B1CF-4C20-A2FB-38F8195A9868}"/>
              </a:ext>
            </a:extLst>
          </p:cNvPr>
          <p:cNvSpPr/>
          <p:nvPr/>
        </p:nvSpPr>
        <p:spPr>
          <a:xfrm>
            <a:off x="-32926" y="0"/>
            <a:ext cx="9144000" cy="68579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2EB7AE-4F8B-44DE-AAF4-6420C3556FE2}"/>
              </a:ext>
            </a:extLst>
          </p:cNvPr>
          <p:cNvSpPr txBox="1"/>
          <p:nvPr/>
        </p:nvSpPr>
        <p:spPr>
          <a:xfrm>
            <a:off x="2987824" y="2924944"/>
            <a:ext cx="29523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진행과정</a:t>
            </a:r>
            <a:endParaRPr lang="en-US" altLang="ko-KR" sz="5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extLst>
              <a:ext uri="{FF2B5EF4-FFF2-40B4-BE49-F238E27FC236}">
                <a16:creationId xmlns:a16="http://schemas.microsoft.com/office/drawing/2014/main" id="{5DDE076C-BE0D-4FAF-99E1-C223AEAF5AB9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5E30F2-7B45-40BB-95C4-A7B07EDE3AF4}"/>
              </a:ext>
            </a:extLst>
          </p:cNvPr>
          <p:cNvSpPr txBox="1"/>
          <p:nvPr/>
        </p:nvSpPr>
        <p:spPr>
          <a:xfrm>
            <a:off x="539552" y="1818714"/>
            <a:ext cx="2376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3.1 </a:t>
            </a:r>
            <a:r>
              <a:rPr lang="ko-KR" altLang="en-US" sz="2200" b="1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동작시험</a:t>
            </a:r>
          </a:p>
          <a:p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C0BC8E-C96C-4E5B-8B1B-BAB370CE6C00}"/>
              </a:ext>
            </a:extLst>
          </p:cNvPr>
          <p:cNvSpPr txBox="1"/>
          <p:nvPr/>
        </p:nvSpPr>
        <p:spPr>
          <a:xfrm>
            <a:off x="539552" y="3373530"/>
            <a:ext cx="2880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3.2 </a:t>
            </a:r>
            <a:r>
              <a:rPr lang="ko-KR" altLang="en-US" sz="2200" b="1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순서도 </a:t>
            </a:r>
            <a:r>
              <a:rPr lang="en-US" altLang="ko-KR" sz="2200" b="1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2200" b="1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회로도</a:t>
            </a:r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4676CB-B9C6-496B-BE13-91961019BCC0}"/>
              </a:ext>
            </a:extLst>
          </p:cNvPr>
          <p:cNvSpPr txBox="1"/>
          <p:nvPr/>
        </p:nvSpPr>
        <p:spPr>
          <a:xfrm>
            <a:off x="539552" y="4928346"/>
            <a:ext cx="2880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3.3 </a:t>
            </a:r>
            <a:r>
              <a:rPr lang="ko-KR" altLang="en-US" sz="2200" b="1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소스코드 분석 </a:t>
            </a:r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204562-BBE5-4255-93AE-DD1F3E05B9EB}"/>
              </a:ext>
            </a:extLst>
          </p:cNvPr>
          <p:cNvSpPr txBox="1"/>
          <p:nvPr/>
        </p:nvSpPr>
        <p:spPr>
          <a:xfrm>
            <a:off x="232491" y="153099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진행과정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"/>
            <a:ext cx="9144000" cy="6857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A043C2B9-F813-FAAB-4D83-920C72CF3522}"/>
              </a:ext>
            </a:extLst>
          </p:cNvPr>
          <p:cNvSpPr/>
          <p:nvPr/>
        </p:nvSpPr>
        <p:spPr>
          <a:xfrm>
            <a:off x="0" y="0"/>
            <a:ext cx="9144000" cy="6858634"/>
          </a:xfrm>
          <a:custGeom>
            <a:avLst/>
            <a:gdLst/>
            <a:ahLst/>
            <a:cxnLst/>
            <a:rect l="l" t="t" r="r" b="b"/>
            <a:pathLst>
              <a:path w="9144000" h="6858634">
                <a:moveTo>
                  <a:pt x="9144000" y="6286576"/>
                </a:moveTo>
                <a:lnTo>
                  <a:pt x="0" y="6286576"/>
                </a:lnTo>
                <a:lnTo>
                  <a:pt x="0" y="6858051"/>
                </a:lnTo>
                <a:lnTo>
                  <a:pt x="9144000" y="6858051"/>
                </a:lnTo>
                <a:lnTo>
                  <a:pt x="9144000" y="6286576"/>
                </a:lnTo>
                <a:close/>
              </a:path>
              <a:path w="9144000" h="6858634">
                <a:moveTo>
                  <a:pt x="9144000" y="0"/>
                </a:moveTo>
                <a:lnTo>
                  <a:pt x="0" y="0"/>
                </a:lnTo>
                <a:lnTo>
                  <a:pt x="0" y="742873"/>
                </a:lnTo>
                <a:lnTo>
                  <a:pt x="9144000" y="742873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95405BB-E4CC-54F9-62C9-F688B781C949}"/>
              </a:ext>
            </a:extLst>
          </p:cNvPr>
          <p:cNvSpPr/>
          <p:nvPr/>
        </p:nvSpPr>
        <p:spPr>
          <a:xfrm>
            <a:off x="33484" y="692696"/>
            <a:ext cx="9110516" cy="5616624"/>
          </a:xfrm>
          <a:custGeom>
            <a:avLst/>
            <a:gdLst/>
            <a:ahLst/>
            <a:cxnLst/>
            <a:rect l="l" t="t" r="r" b="b"/>
            <a:pathLst>
              <a:path w="9144000" h="1152525">
                <a:moveTo>
                  <a:pt x="9144000" y="0"/>
                </a:moveTo>
                <a:lnTo>
                  <a:pt x="0" y="0"/>
                </a:lnTo>
                <a:lnTo>
                  <a:pt x="0" y="1152144"/>
                </a:lnTo>
                <a:lnTo>
                  <a:pt x="9144000" y="1152144"/>
                </a:lnTo>
                <a:lnTo>
                  <a:pt x="9144000" y="0"/>
                </a:lnTo>
                <a:close/>
              </a:path>
            </a:pathLst>
          </a:custGeom>
          <a:solidFill>
            <a:srgbClr val="006FC0">
              <a:alpha val="6980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8BF8282-2118-3B62-E104-01FE03C4D8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6353"/>
            <a:ext cx="3833300" cy="32059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4DEC67C-A073-DA28-EF49-84B668F767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057" y="706353"/>
            <a:ext cx="4022109" cy="32059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686A8FF-90FB-8499-44C8-525030A11C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3271484"/>
            <a:ext cx="3063365" cy="303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765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"/>
            <a:ext cx="9144000" cy="571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E42B0-253F-4D09-9D9C-B2B7049A85C0}"/>
              </a:ext>
            </a:extLst>
          </p:cNvPr>
          <p:cNvSpPr txBox="1"/>
          <p:nvPr/>
        </p:nvSpPr>
        <p:spPr>
          <a:xfrm>
            <a:off x="251520" y="836712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3.2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순서도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&amp;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회로도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object 1">
            <a:extLst>
              <a:ext uri="{FF2B5EF4-FFF2-40B4-BE49-F238E27FC236}">
                <a16:creationId xmlns:a16="http://schemas.microsoft.com/office/drawing/2014/main" id="{C1F6EE87-9794-4CA5-9AAF-91CB8E68EABF}"/>
              </a:ext>
            </a:extLst>
          </p:cNvPr>
          <p:cNvSpPr/>
          <p:nvPr/>
        </p:nvSpPr>
        <p:spPr>
          <a:xfrm>
            <a:off x="0" y="25"/>
            <a:ext cx="9144000" cy="68579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F08E27-5E44-466B-8CCE-4B6E2DAFD53B}"/>
              </a:ext>
            </a:extLst>
          </p:cNvPr>
          <p:cNvSpPr txBox="1"/>
          <p:nvPr/>
        </p:nvSpPr>
        <p:spPr>
          <a:xfrm>
            <a:off x="6458000" y="66320"/>
            <a:ext cx="26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3.2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순서도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&amp;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회로도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4DA845-E0A5-444B-922E-DF4054D7B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16" y="1265863"/>
            <a:ext cx="4107571" cy="45394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F7D506A-547F-419D-B06F-7015209D4C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907" y="1483043"/>
            <a:ext cx="4555093" cy="396218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"/>
            <a:ext cx="9144000" cy="571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C84E2B-2397-4E7C-97A5-7568BAB0C6A5}"/>
              </a:ext>
            </a:extLst>
          </p:cNvPr>
          <p:cNvSpPr txBox="1"/>
          <p:nvPr/>
        </p:nvSpPr>
        <p:spPr>
          <a:xfrm>
            <a:off x="6876256" y="133667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3.3 </a:t>
            </a:r>
            <a:r>
              <a:rPr lang="ko-KR" altLang="en-US" sz="20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소스코드 분석</a:t>
            </a:r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275A31-C62B-4F55-A558-1C051F64DDEE}"/>
              </a:ext>
            </a:extLst>
          </p:cNvPr>
          <p:cNvSpPr txBox="1"/>
          <p:nvPr/>
        </p:nvSpPr>
        <p:spPr>
          <a:xfrm>
            <a:off x="179512" y="94839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solidFill>
                  <a:schemeClr val="bg1"/>
                </a:solidFill>
              </a:rPr>
              <a:t>송신부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9BA50F-D251-BC60-E2D5-8179DFB21E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777"/>
            <a:ext cx="7638778" cy="63965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83935D7-19A1-5EEA-E347-F318C24821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4"/>
          <a:stretch/>
        </p:blipFill>
        <p:spPr>
          <a:xfrm>
            <a:off x="6012160" y="1340768"/>
            <a:ext cx="2611029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92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"/>
            <a:ext cx="9144000" cy="571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8C898B-0CA2-4853-8789-2D103281CE2C}"/>
              </a:ext>
            </a:extLst>
          </p:cNvPr>
          <p:cNvSpPr txBox="1"/>
          <p:nvPr/>
        </p:nvSpPr>
        <p:spPr>
          <a:xfrm>
            <a:off x="6791052" y="133667"/>
            <a:ext cx="2051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3.3 </a:t>
            </a:r>
            <a:r>
              <a:rPr lang="ko-KR" altLang="en-US" sz="2000" b="1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소스코드 분석</a:t>
            </a:r>
            <a:endParaRPr lang="ko-KR" altLang="en-US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0B7E7A-B314-4B89-9CA3-65E8F43F2775}"/>
              </a:ext>
            </a:extLst>
          </p:cNvPr>
          <p:cNvSpPr txBox="1"/>
          <p:nvPr/>
        </p:nvSpPr>
        <p:spPr>
          <a:xfrm>
            <a:off x="295548" y="83615"/>
            <a:ext cx="1064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kern="0" spc="0" dirty="0" err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수신부</a:t>
            </a:r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0FB5A9-4252-9333-8EE6-CD8AE5D7A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335"/>
            <a:ext cx="7556090" cy="631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94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1C83CC6-4BFA-230B-CD43-36F97E168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64288" cy="685503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82F2538-2ED5-65EA-FC64-37DB26D5D6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8" t="3286" r="-3643" b="1407"/>
          <a:stretch/>
        </p:blipFill>
        <p:spPr>
          <a:xfrm>
            <a:off x="6084168" y="2780928"/>
            <a:ext cx="3102550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28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"/>
            <a:ext cx="9144000" cy="6857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2C2F91A-B78E-4302-A5ED-C4F4441B137A}"/>
              </a:ext>
            </a:extLst>
          </p:cNvPr>
          <p:cNvSpPr txBox="1"/>
          <p:nvPr/>
        </p:nvSpPr>
        <p:spPr>
          <a:xfrm>
            <a:off x="3673736" y="2875002"/>
            <a:ext cx="2385636" cy="8040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212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5400" b="1" dirty="0">
                <a:solidFill>
                  <a:srgbClr val="FFFFFF"/>
                </a:solidFill>
                <a:latin typeface="KCWAPE+NanumBarunGothic Bold"/>
                <a:cs typeface="KCWAPE+NanumBarunGothic Bold"/>
              </a:rPr>
              <a:t>결 과</a:t>
            </a:r>
            <a:endParaRPr sz="5400" b="1" dirty="0">
              <a:solidFill>
                <a:srgbClr val="FFFFFF"/>
              </a:solidFill>
              <a:latin typeface="KCWAPE+NanumBarunGothic Bold"/>
              <a:cs typeface="KCWAPE+NanumBarunGothic Bold"/>
            </a:endParaRPr>
          </a:p>
        </p:txBody>
      </p:sp>
      <p:grpSp>
        <p:nvGrpSpPr>
          <p:cNvPr id="3" name="object 7">
            <a:extLst>
              <a:ext uri="{FF2B5EF4-FFF2-40B4-BE49-F238E27FC236}">
                <a16:creationId xmlns:a16="http://schemas.microsoft.com/office/drawing/2014/main" id="{896BA16B-296C-45A9-69FD-ED0EAF7948AB}"/>
              </a:ext>
            </a:extLst>
          </p:cNvPr>
          <p:cNvGrpSpPr/>
          <p:nvPr/>
        </p:nvGrpSpPr>
        <p:grpSpPr>
          <a:xfrm>
            <a:off x="0" y="0"/>
            <a:ext cx="9144000" cy="6858634"/>
            <a:chOff x="0" y="0"/>
            <a:chExt cx="9144000" cy="6858634"/>
          </a:xfrm>
        </p:grpSpPr>
        <p:sp>
          <p:nvSpPr>
            <p:cNvPr id="5" name="object 8">
              <a:extLst>
                <a:ext uri="{FF2B5EF4-FFF2-40B4-BE49-F238E27FC236}">
                  <a16:creationId xmlns:a16="http://schemas.microsoft.com/office/drawing/2014/main" id="{3CFF24A2-67A7-FC0E-A22D-59F325F7C9C7}"/>
                </a:ext>
              </a:extLst>
            </p:cNvPr>
            <p:cNvSpPr/>
            <p:nvPr/>
          </p:nvSpPr>
          <p:spPr>
            <a:xfrm>
              <a:off x="642912" y="5786447"/>
              <a:ext cx="8001000" cy="45720"/>
            </a:xfrm>
            <a:custGeom>
              <a:avLst/>
              <a:gdLst/>
              <a:ahLst/>
              <a:cxnLst/>
              <a:rect l="l" t="t" r="r" b="b"/>
              <a:pathLst>
                <a:path w="8001000" h="45720">
                  <a:moveTo>
                    <a:pt x="8001000" y="0"/>
                  </a:moveTo>
                  <a:lnTo>
                    <a:pt x="0" y="0"/>
                  </a:lnTo>
                  <a:lnTo>
                    <a:pt x="0" y="45722"/>
                  </a:lnTo>
                  <a:lnTo>
                    <a:pt x="8001000" y="45722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40C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9">
              <a:extLst>
                <a:ext uri="{FF2B5EF4-FFF2-40B4-BE49-F238E27FC236}">
                  <a16:creationId xmlns:a16="http://schemas.microsoft.com/office/drawing/2014/main" id="{A043C2B9-F813-FAAB-4D83-920C72CF3522}"/>
                </a:ext>
              </a:extLst>
            </p:cNvPr>
            <p:cNvSpPr/>
            <p:nvPr/>
          </p:nvSpPr>
          <p:spPr>
            <a:xfrm>
              <a:off x="0" y="0"/>
              <a:ext cx="9144000" cy="6858634"/>
            </a:xfrm>
            <a:custGeom>
              <a:avLst/>
              <a:gdLst/>
              <a:ahLst/>
              <a:cxnLst/>
              <a:rect l="l" t="t" r="r" b="b"/>
              <a:pathLst>
                <a:path w="9144000" h="6858634">
                  <a:moveTo>
                    <a:pt x="9144000" y="6286576"/>
                  </a:moveTo>
                  <a:lnTo>
                    <a:pt x="0" y="6286576"/>
                  </a:lnTo>
                  <a:lnTo>
                    <a:pt x="0" y="6858051"/>
                  </a:lnTo>
                  <a:lnTo>
                    <a:pt x="9144000" y="6858051"/>
                  </a:lnTo>
                  <a:lnTo>
                    <a:pt x="9144000" y="6286576"/>
                  </a:lnTo>
                  <a:close/>
                </a:path>
                <a:path w="9144000" h="6858634">
                  <a:moveTo>
                    <a:pt x="9144000" y="0"/>
                  </a:moveTo>
                  <a:lnTo>
                    <a:pt x="0" y="0"/>
                  </a:lnTo>
                  <a:lnTo>
                    <a:pt x="0" y="742873"/>
                  </a:lnTo>
                  <a:lnTo>
                    <a:pt x="9144000" y="742873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-108520" y="0"/>
            <a:ext cx="925252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44347" y="2145279"/>
            <a:ext cx="685850" cy="564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42"/>
              </a:lnSpc>
              <a:spcBef>
                <a:spcPts val="0"/>
              </a:spcBef>
              <a:spcAft>
                <a:spcPts val="0"/>
              </a:spcAft>
            </a:pPr>
            <a:r>
              <a:rPr sz="3600" b="1" dirty="0">
                <a:solidFill>
                  <a:srgbClr val="404040"/>
                </a:solidFill>
                <a:latin typeface="KCWAPE+NanumBarunGothic Bold"/>
                <a:cs typeface="KCWAPE+NanumBarunGothic Bold"/>
              </a:rPr>
              <a:t>01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823717" y="2145279"/>
            <a:ext cx="685850" cy="564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42"/>
              </a:lnSpc>
              <a:spcBef>
                <a:spcPts val="0"/>
              </a:spcBef>
              <a:spcAft>
                <a:spcPts val="0"/>
              </a:spcAft>
            </a:pPr>
            <a:r>
              <a:rPr sz="3600" b="1" dirty="0">
                <a:solidFill>
                  <a:srgbClr val="FFFFFF"/>
                </a:solidFill>
                <a:latin typeface="KCWAPE+NanumBarunGothic Bold"/>
                <a:cs typeface="KCWAPE+NanumBarunGothic Bold"/>
              </a:rPr>
              <a:t>02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233542" y="2145279"/>
            <a:ext cx="685850" cy="564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42"/>
              </a:lnSpc>
              <a:spcBef>
                <a:spcPts val="0"/>
              </a:spcBef>
              <a:spcAft>
                <a:spcPts val="0"/>
              </a:spcAft>
            </a:pPr>
            <a:r>
              <a:rPr sz="3600" b="1" dirty="0">
                <a:solidFill>
                  <a:srgbClr val="FFFFFF"/>
                </a:solidFill>
                <a:latin typeface="KCWAPE+NanumBarunGothic Bold"/>
                <a:cs typeface="KCWAPE+NanumBarunGothic Bold"/>
              </a:rPr>
              <a:t>03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627086" y="2178222"/>
            <a:ext cx="685850" cy="564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42"/>
              </a:lnSpc>
              <a:spcBef>
                <a:spcPts val="0"/>
              </a:spcBef>
              <a:spcAft>
                <a:spcPts val="0"/>
              </a:spcAft>
            </a:pPr>
            <a:r>
              <a:rPr sz="3600" b="1" dirty="0">
                <a:solidFill>
                  <a:srgbClr val="FFFFFF"/>
                </a:solidFill>
                <a:latin typeface="KCWAPE+NanumBarunGothic Bold"/>
                <a:cs typeface="KCWAPE+NanumBarunGothic Bold"/>
              </a:rPr>
              <a:t>04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844DF8-5E3A-4B23-AFAD-54159294970B}"/>
              </a:ext>
            </a:extLst>
          </p:cNvPr>
          <p:cNvSpPr txBox="1"/>
          <p:nvPr/>
        </p:nvSpPr>
        <p:spPr>
          <a:xfrm>
            <a:off x="2546377" y="4011254"/>
            <a:ext cx="1240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준비과정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6397EA-B09B-4F3B-9251-9AF904DEFDAB}"/>
              </a:ext>
            </a:extLst>
          </p:cNvPr>
          <p:cNvSpPr txBox="1"/>
          <p:nvPr/>
        </p:nvSpPr>
        <p:spPr>
          <a:xfrm>
            <a:off x="159180" y="4040418"/>
            <a:ext cx="165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소개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F89564-00FA-4794-BF6E-1567907A4472}"/>
              </a:ext>
            </a:extLst>
          </p:cNvPr>
          <p:cNvSpPr txBox="1"/>
          <p:nvPr/>
        </p:nvSpPr>
        <p:spPr>
          <a:xfrm>
            <a:off x="5076056" y="4013872"/>
            <a:ext cx="1240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진행과정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46241C-0C45-4AF2-814A-D53ED4318F2D}"/>
              </a:ext>
            </a:extLst>
          </p:cNvPr>
          <p:cNvSpPr txBox="1"/>
          <p:nvPr/>
        </p:nvSpPr>
        <p:spPr>
          <a:xfrm>
            <a:off x="7474945" y="4040418"/>
            <a:ext cx="1168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   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BB8EA7C-50CA-42BC-74CA-638EE573C7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079" y="3018907"/>
            <a:ext cx="801488" cy="8014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D694171-34AB-88AE-7220-ADF9680B27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542" y="3103571"/>
            <a:ext cx="801488" cy="80148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DF9AAF5-25E5-998D-09BA-84115558CD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259" y="3018907"/>
            <a:ext cx="900331" cy="90033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">
            <a:extLst>
              <a:ext uri="{FF2B5EF4-FFF2-40B4-BE49-F238E27FC236}">
                <a16:creationId xmlns:a16="http://schemas.microsoft.com/office/drawing/2014/main" id="{E9384642-78DC-DE2F-5789-4AD5F45532EF}"/>
              </a:ext>
            </a:extLst>
          </p:cNvPr>
          <p:cNvSpPr/>
          <p:nvPr/>
        </p:nvSpPr>
        <p:spPr>
          <a:xfrm>
            <a:off x="6896" y="-101070"/>
            <a:ext cx="9144000" cy="68579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" name="object 1"/>
          <p:cNvSpPr/>
          <p:nvPr/>
        </p:nvSpPr>
        <p:spPr>
          <a:xfrm>
            <a:off x="6896" y="0"/>
            <a:ext cx="9130208" cy="5714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E42B0-253F-4D09-9D9C-B2B7049A85C0}"/>
              </a:ext>
            </a:extLst>
          </p:cNvPr>
          <p:cNvSpPr txBox="1"/>
          <p:nvPr/>
        </p:nvSpPr>
        <p:spPr>
          <a:xfrm>
            <a:off x="7596336" y="101095"/>
            <a:ext cx="1540768" cy="415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>
                <a:solidFill>
                  <a:schemeClr val="bg1"/>
                </a:solidFill>
              </a:rPr>
              <a:t>동작 영상</a:t>
            </a:r>
          </a:p>
        </p:txBody>
      </p:sp>
      <p:pic>
        <p:nvPicPr>
          <p:cNvPr id="6" name="KakaoTalk_20230130_090639659">
            <a:hlinkClick r:id="" action="ppaction://media"/>
            <a:extLst>
              <a:ext uri="{FF2B5EF4-FFF2-40B4-BE49-F238E27FC236}">
                <a16:creationId xmlns:a16="http://schemas.microsoft.com/office/drawing/2014/main" id="{A8983B11-FDC2-A44C-217C-D05DFDD39A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6970" y="1196752"/>
            <a:ext cx="8223852" cy="4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5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39285" y="2924170"/>
            <a:ext cx="1722207" cy="827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212"/>
              </a:lnSpc>
              <a:spcBef>
                <a:spcPts val="0"/>
              </a:spcBef>
              <a:spcAft>
                <a:spcPts val="0"/>
              </a:spcAft>
            </a:pPr>
            <a:r>
              <a:rPr sz="5400" b="1" dirty="0">
                <a:solidFill>
                  <a:srgbClr val="FFFFFF"/>
                </a:solidFill>
                <a:latin typeface="KCWAPE+NanumBarunGothic Bold"/>
                <a:cs typeface="KCWAPE+NanumBarunGothic Bold"/>
              </a:rPr>
              <a:t>Q&amp;A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62940" y="2928741"/>
            <a:ext cx="3992528" cy="827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212"/>
              </a:lnSpc>
              <a:spcBef>
                <a:spcPts val="0"/>
              </a:spcBef>
              <a:spcAft>
                <a:spcPts val="0"/>
              </a:spcAft>
            </a:pPr>
            <a:r>
              <a:rPr sz="5400" b="1" dirty="0">
                <a:solidFill>
                  <a:srgbClr val="FFFFFF"/>
                </a:solidFill>
                <a:latin typeface="KCWAPE+NanumBarunGothic Bold"/>
                <a:cs typeface="KCWAPE+NanumBarunGothic Bold"/>
              </a:rPr>
              <a:t>THANK</a:t>
            </a:r>
            <a:r>
              <a:rPr sz="5400" b="1" spc="-27" dirty="0">
                <a:solidFill>
                  <a:srgbClr val="FFFFFF"/>
                </a:solidFill>
                <a:latin typeface="KCWAPE+NanumBarunGothic Bold"/>
                <a:cs typeface="KCWAPE+NanumBarunGothic Bold"/>
              </a:rPr>
              <a:t> </a:t>
            </a:r>
            <a:r>
              <a:rPr sz="5400" b="1" dirty="0">
                <a:solidFill>
                  <a:srgbClr val="FFFFFF"/>
                </a:solidFill>
                <a:latin typeface="KCWAPE+NanumBarunGothic Bold"/>
                <a:cs typeface="KCWAPE+NanumBarunGothic Bold"/>
              </a:rPr>
              <a:t>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"/>
            <a:ext cx="9144000" cy="6857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7507C2-2544-4D86-B68B-313EDF327E06}"/>
              </a:ext>
            </a:extLst>
          </p:cNvPr>
          <p:cNvSpPr txBox="1"/>
          <p:nvPr/>
        </p:nvSpPr>
        <p:spPr>
          <a:xfrm>
            <a:off x="6876256" y="18864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준비과정</a:t>
            </a:r>
          </a:p>
        </p:txBody>
      </p:sp>
      <p:sp>
        <p:nvSpPr>
          <p:cNvPr id="4" name="object 1">
            <a:extLst>
              <a:ext uri="{FF2B5EF4-FFF2-40B4-BE49-F238E27FC236}">
                <a16:creationId xmlns:a16="http://schemas.microsoft.com/office/drawing/2014/main" id="{91076B3F-2DD1-43B7-9F1B-D55C32B90714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6D7C45-D6DD-4E5C-A4F8-8B7F86DCADDF}"/>
              </a:ext>
            </a:extLst>
          </p:cNvPr>
          <p:cNvSpPr txBox="1"/>
          <p:nvPr/>
        </p:nvSpPr>
        <p:spPr>
          <a:xfrm>
            <a:off x="6228184" y="96307"/>
            <a:ext cx="30963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</a:rPr>
              <a:t>프로젝트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802B71-78CB-A155-8E80-D7E66E5776C3}"/>
              </a:ext>
            </a:extLst>
          </p:cNvPr>
          <p:cNvSpPr txBox="1"/>
          <p:nvPr/>
        </p:nvSpPr>
        <p:spPr>
          <a:xfrm>
            <a:off x="2375756" y="1772816"/>
            <a:ext cx="4392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tx2"/>
                </a:solidFill>
              </a:rPr>
              <a:t>목적 및 개요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EC22E49-BAA3-EBCD-4A6B-58A456862416}"/>
              </a:ext>
            </a:extLst>
          </p:cNvPr>
          <p:cNvCxnSpPr>
            <a:cxnSpLocks/>
          </p:cNvCxnSpPr>
          <p:nvPr/>
        </p:nvCxnSpPr>
        <p:spPr>
          <a:xfrm>
            <a:off x="2195736" y="2924944"/>
            <a:ext cx="4482876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06BD2A5-1DAD-B215-6983-D8D43B258706}"/>
              </a:ext>
            </a:extLst>
          </p:cNvPr>
          <p:cNvSpPr txBox="1"/>
          <p:nvPr/>
        </p:nvSpPr>
        <p:spPr>
          <a:xfrm>
            <a:off x="569304" y="3245884"/>
            <a:ext cx="8496944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b="1" kern="0" spc="0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 안전장비 안쪽에 조도센서를 설치하여 </a:t>
            </a:r>
            <a:r>
              <a:rPr lang="ko-KR" altLang="en-US" sz="2500" b="1" kern="0" spc="0" dirty="0" err="1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조도값의</a:t>
            </a:r>
            <a:r>
              <a:rPr lang="ko-KR" altLang="en-US" sz="2500" b="1" kern="0" spc="0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 변화에         </a:t>
            </a:r>
            <a:endParaRPr lang="en-US" altLang="ko-KR" sz="2500" b="1" kern="0" spc="0" dirty="0">
              <a:solidFill>
                <a:schemeClr val="bg1">
                  <a:lumMod val="95000"/>
                </a:schemeClr>
              </a:solidFill>
              <a:effectLst/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500" b="1" kern="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  </a:t>
            </a:r>
            <a:r>
              <a:rPr lang="ko-KR" altLang="en-US" sz="2500" b="1" kern="0" spc="0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따라 경고 메시지와 경고음을 발신</a:t>
            </a:r>
            <a:endParaRPr lang="en-US" altLang="ko-KR" sz="2500" b="1" kern="0" spc="0" dirty="0">
              <a:solidFill>
                <a:schemeClr val="bg1">
                  <a:lumMod val="95000"/>
                </a:schemeClr>
              </a:solidFill>
              <a:effectLst/>
              <a:latin typeface="+mn-ea"/>
            </a:endParaRPr>
          </a:p>
          <a:p>
            <a:endParaRPr lang="en-US" altLang="ko-KR" sz="2500" kern="0" spc="0" dirty="0">
              <a:solidFill>
                <a:schemeClr val="bg1">
                  <a:lumMod val="95000"/>
                </a:schemeClr>
              </a:solidFill>
              <a:effectLst/>
              <a:latin typeface="+mn-ea"/>
            </a:endParaRPr>
          </a:p>
          <a:p>
            <a:r>
              <a:rPr lang="ko-KR" altLang="en-US" sz="2500" b="1" kern="0" spc="0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  작업자들의 안전에 대비하기 위한 목적</a:t>
            </a:r>
            <a:endParaRPr lang="en-US" altLang="ko-KR" sz="2500" b="1" kern="0" spc="0" dirty="0">
              <a:solidFill>
                <a:schemeClr val="bg1">
                  <a:lumMod val="95000"/>
                </a:schemeClr>
              </a:solidFill>
              <a:effectLst/>
              <a:latin typeface="+mn-ea"/>
            </a:endParaRPr>
          </a:p>
          <a:p>
            <a:endParaRPr lang="en-US" altLang="ko-KR" sz="2500" b="1" kern="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r>
              <a:rPr lang="ko-KR" altLang="en-US" sz="2500" b="1" kern="0" spc="0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  현장관리감독의 효율성 증가</a:t>
            </a:r>
          </a:p>
          <a:p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05EB472-375E-15C7-04BD-289BAE33D0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0" y="3084203"/>
            <a:ext cx="714992" cy="7149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C82FA97-D50B-642A-BFF0-8F54512C92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4" y="4607255"/>
            <a:ext cx="714992" cy="7149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173FE8F-4892-ED11-3566-86931140D9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2" y="5413545"/>
            <a:ext cx="714992" cy="7149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"/>
          <p:cNvSpPr/>
          <p:nvPr/>
        </p:nvSpPr>
        <p:spPr>
          <a:xfrm>
            <a:off x="4644009" y="3383788"/>
            <a:ext cx="3888485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0" y="25"/>
            <a:ext cx="9144000" cy="5714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903889"/>
            <a:ext cx="9144000" cy="195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1">
            <a:extLst>
              <a:ext uri="{FF2B5EF4-FFF2-40B4-BE49-F238E27FC236}">
                <a16:creationId xmlns:a16="http://schemas.microsoft.com/office/drawing/2014/main" id="{5ABD5B0F-2EA2-4287-B2B5-96C63C75CBD8}"/>
              </a:ext>
            </a:extLst>
          </p:cNvPr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B8F5E3-409D-408A-B40B-A14BA4CC0803}"/>
              </a:ext>
            </a:extLst>
          </p:cNvPr>
          <p:cNvSpPr txBox="1"/>
          <p:nvPr/>
        </p:nvSpPr>
        <p:spPr>
          <a:xfrm>
            <a:off x="3239852" y="2852936"/>
            <a:ext cx="30603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>
                <a:solidFill>
                  <a:schemeClr val="bg1"/>
                </a:solidFill>
              </a:rPr>
              <a:t>준비과정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DDD9FC-51C1-4DD4-A817-0C8FA06AB217}"/>
              </a:ext>
            </a:extLst>
          </p:cNvPr>
          <p:cNvSpPr txBox="1"/>
          <p:nvPr/>
        </p:nvSpPr>
        <p:spPr>
          <a:xfrm>
            <a:off x="7524328" y="116632"/>
            <a:ext cx="2016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</a:rPr>
              <a:t>2. </a:t>
            </a:r>
            <a:r>
              <a:rPr lang="ko-KR" altLang="en-US" sz="2200" dirty="0">
                <a:solidFill>
                  <a:schemeClr val="bg1"/>
                </a:solidFill>
              </a:rPr>
              <a:t>준비과정</a:t>
            </a:r>
            <a:endParaRPr lang="en-US" altLang="ko-KR" sz="2200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1E2E65-4967-4D69-A3BA-74D4D3C5A496}"/>
              </a:ext>
            </a:extLst>
          </p:cNvPr>
          <p:cNvSpPr txBox="1"/>
          <p:nvPr/>
        </p:nvSpPr>
        <p:spPr>
          <a:xfrm>
            <a:off x="107504" y="1463301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고딕"/>
              </a:rPr>
              <a:t>2.1 </a:t>
            </a:r>
            <a:r>
              <a:rPr lang="ko-KR" altLang="en-US" sz="2000" b="1" dirty="0">
                <a:latin typeface="맑은고딕"/>
              </a:rPr>
              <a:t>사용 부품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맑은고딕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DCFDC5-F580-4227-856B-284E13CE3E47}"/>
              </a:ext>
            </a:extLst>
          </p:cNvPr>
          <p:cNvSpPr txBox="1"/>
          <p:nvPr/>
        </p:nvSpPr>
        <p:spPr>
          <a:xfrm>
            <a:off x="226942" y="2619718"/>
            <a:ext cx="43450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atin typeface="맑은고딕"/>
              </a:rPr>
              <a:t>2.2 </a:t>
            </a:r>
            <a:r>
              <a:rPr lang="ko-KR" altLang="en-US" sz="2200" b="1" dirty="0">
                <a:latin typeface="맑은고딕"/>
              </a:rPr>
              <a:t>통신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043A38-5CCF-4822-87A6-8D2506E4A473}"/>
              </a:ext>
            </a:extLst>
          </p:cNvPr>
          <p:cNvSpPr txBox="1"/>
          <p:nvPr/>
        </p:nvSpPr>
        <p:spPr>
          <a:xfrm>
            <a:off x="263997" y="3745768"/>
            <a:ext cx="59169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  <a:latin typeface="+mn-ea"/>
              </a:rPr>
              <a:t>2.3. </a:t>
            </a:r>
            <a:r>
              <a:rPr lang="ko-KR" altLang="en-US" sz="2200" b="1" dirty="0" err="1">
                <a:solidFill>
                  <a:schemeClr val="bg1"/>
                </a:solidFill>
                <a:latin typeface="+mn-ea"/>
              </a:rPr>
              <a:t>조도값</a:t>
            </a:r>
            <a:r>
              <a:rPr lang="ko-KR" altLang="en-US" sz="22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  <a:latin typeface="+mn-ea"/>
              </a:rPr>
              <a:t>&amp;  TEXT LCD </a:t>
            </a:r>
            <a:r>
              <a:rPr lang="ko-KR" altLang="en-US" sz="2200" b="1" dirty="0">
                <a:solidFill>
                  <a:schemeClr val="bg1"/>
                </a:solidFill>
                <a:latin typeface="+mn-ea"/>
              </a:rPr>
              <a:t>제어 하기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3443FC-BA42-4D30-B798-E3F32DC7F523}"/>
              </a:ext>
            </a:extLst>
          </p:cNvPr>
          <p:cNvSpPr txBox="1"/>
          <p:nvPr/>
        </p:nvSpPr>
        <p:spPr>
          <a:xfrm>
            <a:off x="226942" y="4932552"/>
            <a:ext cx="41818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  <a:latin typeface="+mn-ea"/>
              </a:rPr>
              <a:t>2.4 INTERRUPTS </a:t>
            </a:r>
            <a:endParaRPr lang="ko-KR" altLang="en-US" sz="2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BA7CFA-6350-4E12-8FED-A300F0FA87C7}"/>
              </a:ext>
            </a:extLst>
          </p:cNvPr>
          <p:cNvSpPr txBox="1"/>
          <p:nvPr/>
        </p:nvSpPr>
        <p:spPr>
          <a:xfrm>
            <a:off x="226942" y="5873936"/>
            <a:ext cx="34809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  <a:latin typeface="+mn-ea"/>
              </a:rPr>
              <a:t>2.5 BUZZER</a:t>
            </a:r>
            <a:r>
              <a:rPr lang="ko-KR" altLang="en-US" sz="2200" b="1" dirty="0">
                <a:solidFill>
                  <a:schemeClr val="bg1"/>
                </a:solidFill>
                <a:latin typeface="+mn-ea"/>
              </a:rPr>
              <a:t>제어하기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-57988"/>
            <a:ext cx="9144000" cy="6857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ED14BF-D10E-4334-8F23-C0A6D6E3DA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088"/>
            <a:ext cx="9144000" cy="56772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3FA9E6-B91D-4E3B-B3F3-F21C46AA2229}"/>
              </a:ext>
            </a:extLst>
          </p:cNvPr>
          <p:cNvSpPr txBox="1"/>
          <p:nvPr/>
        </p:nvSpPr>
        <p:spPr>
          <a:xfrm>
            <a:off x="35309" y="87978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2.1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사용한 부품설명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C96FA8-E76E-012D-021A-717028611B89}"/>
              </a:ext>
            </a:extLst>
          </p:cNvPr>
          <p:cNvSpPr txBox="1"/>
          <p:nvPr/>
        </p:nvSpPr>
        <p:spPr>
          <a:xfrm>
            <a:off x="6588224" y="1772816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브레드</a:t>
            </a:r>
            <a:r>
              <a:rPr lang="ko-KR" altLang="en-US" sz="2000" dirty="0"/>
              <a:t> 보드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5B0D0-9F32-5995-808B-DBCE13A7ED85}"/>
              </a:ext>
            </a:extLst>
          </p:cNvPr>
          <p:cNvSpPr txBox="1"/>
          <p:nvPr/>
        </p:nvSpPr>
        <p:spPr>
          <a:xfrm>
            <a:off x="1403648" y="2679118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  LCD </a:t>
            </a:r>
            <a:endParaRPr lang="ko-KR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DD6CDE-64CA-E605-073F-53D1E2B812A3}"/>
              </a:ext>
            </a:extLst>
          </p:cNvPr>
          <p:cNvSpPr txBox="1"/>
          <p:nvPr/>
        </p:nvSpPr>
        <p:spPr>
          <a:xfrm>
            <a:off x="3707904" y="5677241"/>
            <a:ext cx="3446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아두이노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우노</a:t>
            </a:r>
            <a:r>
              <a:rPr lang="ko-KR" altLang="en-US" sz="2000" dirty="0"/>
              <a:t> </a:t>
            </a:r>
            <a:r>
              <a:rPr lang="en-US" altLang="ko-KR" sz="2000" dirty="0"/>
              <a:t>2</a:t>
            </a:r>
            <a:r>
              <a:rPr lang="ko-KR" altLang="en-US" sz="2000" dirty="0"/>
              <a:t>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3F6D1-EF66-8A96-80E8-2421CEB9056D}"/>
              </a:ext>
            </a:extLst>
          </p:cNvPr>
          <p:cNvSpPr txBox="1"/>
          <p:nvPr/>
        </p:nvSpPr>
        <p:spPr>
          <a:xfrm>
            <a:off x="4716016" y="342900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부저</a:t>
            </a:r>
            <a:r>
              <a:rPr lang="ko-KR" alt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6493DF-7D27-DA2C-3D67-D598632F4267}"/>
              </a:ext>
            </a:extLst>
          </p:cNvPr>
          <p:cNvSpPr txBox="1"/>
          <p:nvPr/>
        </p:nvSpPr>
        <p:spPr>
          <a:xfrm>
            <a:off x="4572000" y="2362985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조도센서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1FBDC7-DD1B-02E7-3254-F2653431582A}"/>
              </a:ext>
            </a:extLst>
          </p:cNvPr>
          <p:cNvSpPr txBox="1"/>
          <p:nvPr/>
        </p:nvSpPr>
        <p:spPr>
          <a:xfrm>
            <a:off x="5542508" y="3082847"/>
            <a:ext cx="795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10k</a:t>
            </a:r>
            <a:r>
              <a:rPr lang="el-GR" altLang="ko-KR" dirty="0"/>
              <a:t>Ω</a:t>
            </a:r>
            <a:r>
              <a:rPr lang="en-US" altLang="ko-KR" dirty="0"/>
              <a:t> </a:t>
            </a:r>
            <a:r>
              <a:rPr lang="ko-KR" altLang="en-US" dirty="0"/>
              <a:t>저항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206720-761E-33DC-BDFC-3031AE6732CC}"/>
              </a:ext>
            </a:extLst>
          </p:cNvPr>
          <p:cNvSpPr txBox="1"/>
          <p:nvPr/>
        </p:nvSpPr>
        <p:spPr>
          <a:xfrm>
            <a:off x="6228183" y="2819292"/>
            <a:ext cx="1152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스위치</a:t>
            </a:r>
          </a:p>
        </p:txBody>
      </p:sp>
    </p:spTree>
    <p:extLst>
      <p:ext uri="{BB962C8B-B14F-4D97-AF65-F5344CB8AC3E}">
        <p14:creationId xmlns:p14="http://schemas.microsoft.com/office/powerpoint/2010/main" val="901974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-609"/>
            <a:ext cx="9144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2F7707-42FC-4B97-9B9E-54BF85ACDF27}"/>
              </a:ext>
            </a:extLst>
          </p:cNvPr>
          <p:cNvSpPr txBox="1"/>
          <p:nvPr/>
        </p:nvSpPr>
        <p:spPr>
          <a:xfrm>
            <a:off x="107504" y="98438"/>
            <a:ext cx="4345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2.2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소프트웨어 시리얼통신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BAA798-C346-4382-93E2-86987BAA9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81" y="1129453"/>
            <a:ext cx="6759237" cy="29607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B53439-CC13-405E-86FB-FD6F0CABA24A}"/>
              </a:ext>
            </a:extLst>
          </p:cNvPr>
          <p:cNvSpPr txBox="1"/>
          <p:nvPr/>
        </p:nvSpPr>
        <p:spPr>
          <a:xfrm>
            <a:off x="1800385" y="4739323"/>
            <a:ext cx="21018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err="1">
                <a:solidFill>
                  <a:schemeClr val="bg1"/>
                </a:solidFill>
                <a:latin typeface="+mn-ea"/>
              </a:rPr>
              <a:t>수신부</a:t>
            </a:r>
            <a:r>
              <a:rPr lang="en-US" altLang="ko-KR" sz="2200" b="1" dirty="0">
                <a:solidFill>
                  <a:schemeClr val="bg1"/>
                </a:solidFill>
                <a:latin typeface="+mn-ea"/>
              </a:rPr>
              <a:t>	</a:t>
            </a:r>
          </a:p>
          <a:p>
            <a:pPr algn="ctr"/>
            <a:r>
              <a:rPr lang="en-US" altLang="ko-KR" sz="2200" b="1" dirty="0">
                <a:solidFill>
                  <a:schemeClr val="bg1"/>
                </a:solidFill>
                <a:latin typeface="+mn-ea"/>
              </a:rPr>
              <a:t>GND</a:t>
            </a:r>
          </a:p>
          <a:p>
            <a:pPr algn="ctr"/>
            <a:r>
              <a:rPr lang="en-US" altLang="ko-KR" sz="2200" b="1" dirty="0">
                <a:solidFill>
                  <a:schemeClr val="bg1"/>
                </a:solidFill>
                <a:latin typeface="+mn-ea"/>
              </a:rPr>
              <a:t>TX (7)</a:t>
            </a:r>
          </a:p>
          <a:p>
            <a:pPr algn="ctr"/>
            <a:r>
              <a:rPr lang="en-US" altLang="ko-KR" sz="2200" b="1" dirty="0">
                <a:solidFill>
                  <a:schemeClr val="bg1"/>
                </a:solidFill>
                <a:latin typeface="+mn-ea"/>
              </a:rPr>
              <a:t>RX (6)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34F23A-4856-4D3E-97F0-44030F01E8C0}"/>
              </a:ext>
            </a:extLst>
          </p:cNvPr>
          <p:cNvSpPr txBox="1"/>
          <p:nvPr/>
        </p:nvSpPr>
        <p:spPr>
          <a:xfrm>
            <a:off x="5457769" y="4730236"/>
            <a:ext cx="18858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err="1">
                <a:solidFill>
                  <a:schemeClr val="bg1"/>
                </a:solidFill>
                <a:latin typeface="+mn-ea"/>
              </a:rPr>
              <a:t>송신부</a:t>
            </a:r>
            <a:endParaRPr lang="en-US" altLang="ko-KR" sz="22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2200" b="1" dirty="0">
                <a:solidFill>
                  <a:schemeClr val="bg1"/>
                </a:solidFill>
                <a:latin typeface="+mn-ea"/>
              </a:rPr>
              <a:t>GND</a:t>
            </a:r>
          </a:p>
          <a:p>
            <a:pPr algn="ctr"/>
            <a:r>
              <a:rPr lang="en-US" altLang="ko-KR" sz="2200" b="1" dirty="0">
                <a:solidFill>
                  <a:schemeClr val="bg1"/>
                </a:solidFill>
                <a:latin typeface="+mn-ea"/>
              </a:rPr>
              <a:t>TX (6)</a:t>
            </a:r>
          </a:p>
          <a:p>
            <a:pPr algn="ctr"/>
            <a:r>
              <a:rPr lang="en-US" altLang="ko-KR" sz="2200" b="1" dirty="0">
                <a:solidFill>
                  <a:schemeClr val="bg1"/>
                </a:solidFill>
                <a:latin typeface="+mn-ea"/>
              </a:rPr>
              <a:t>RX (7)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F03949-AFA2-10E2-2754-2902B4E4DEFD}"/>
              </a:ext>
            </a:extLst>
          </p:cNvPr>
          <p:cNvSpPr txBox="1"/>
          <p:nvPr/>
        </p:nvSpPr>
        <p:spPr>
          <a:xfrm>
            <a:off x="7611580" y="144605"/>
            <a:ext cx="15841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</a:rPr>
              <a:t>아두이노</a:t>
            </a:r>
            <a:r>
              <a:rPr lang="ko-KR" altLang="en-US" sz="1400" dirty="0">
                <a:solidFill>
                  <a:schemeClr val="bg1"/>
                </a:solidFill>
              </a:rPr>
              <a:t> 통신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6286523"/>
            <a:ext cx="9144000" cy="571500"/>
          </a:xfrm>
          <a:custGeom>
            <a:avLst/>
            <a:gdLst/>
            <a:ahLst/>
            <a:cxnLst/>
            <a:rect l="l" t="t" r="r" b="b"/>
            <a:pathLst>
              <a:path w="9144000" h="571500">
                <a:moveTo>
                  <a:pt x="9144000" y="0"/>
                </a:moveTo>
                <a:lnTo>
                  <a:pt x="0" y="0"/>
                </a:lnTo>
                <a:lnTo>
                  <a:pt x="0" y="571475"/>
                </a:lnTo>
                <a:lnTo>
                  <a:pt x="9144000" y="571475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5"/>
            <a:ext cx="9144000" cy="571500"/>
          </a:xfrm>
          <a:custGeom>
            <a:avLst/>
            <a:gdLst/>
            <a:ahLst/>
            <a:cxnLst/>
            <a:rect l="l" t="t" r="r" b="b"/>
            <a:pathLst>
              <a:path w="9144000" h="571500">
                <a:moveTo>
                  <a:pt x="9144000" y="0"/>
                </a:moveTo>
                <a:lnTo>
                  <a:pt x="0" y="0"/>
                </a:lnTo>
                <a:lnTo>
                  <a:pt x="0" y="571474"/>
                </a:lnTo>
                <a:lnTo>
                  <a:pt x="9144000" y="571474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F8E116-29BE-2139-E1B3-64425DADEF91}"/>
              </a:ext>
            </a:extLst>
          </p:cNvPr>
          <p:cNvSpPr txBox="1"/>
          <p:nvPr/>
        </p:nvSpPr>
        <p:spPr>
          <a:xfrm>
            <a:off x="5292080" y="101109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조도센서 </a:t>
            </a:r>
            <a:r>
              <a:rPr lang="en-US" altLang="ko-KR" sz="1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 TEXT LCD </a:t>
            </a:r>
            <a:r>
              <a:rPr lang="ko-KR" altLang="en-US" sz="1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제어 하기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EAB40F-79ED-B344-579B-5130BDC9C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742618"/>
            <a:ext cx="3179160" cy="26863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5C596E-BD25-A2D9-C258-F569BB75D50C}"/>
              </a:ext>
            </a:extLst>
          </p:cNvPr>
          <p:cNvSpPr txBox="1"/>
          <p:nvPr/>
        </p:nvSpPr>
        <p:spPr>
          <a:xfrm>
            <a:off x="3491880" y="1022660"/>
            <a:ext cx="53865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● </a:t>
            </a:r>
            <a:r>
              <a:rPr lang="ko-KR" altLang="en-US" dirty="0"/>
              <a:t>극성이 존재하지 않는 가변저항</a:t>
            </a:r>
            <a:endParaRPr lang="en-US" altLang="ko-KR" dirty="0"/>
          </a:p>
          <a:p>
            <a:endParaRPr lang="en-US" altLang="ko-KR" dirty="0"/>
          </a:p>
          <a:p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●</a:t>
            </a:r>
            <a:r>
              <a:rPr lang="ko-KR" altLang="en-US" sz="1800" dirty="0"/>
              <a:t>  </a:t>
            </a:r>
            <a:r>
              <a:rPr lang="ko-KR" altLang="en-US" dirty="0" err="1"/>
              <a:t>풀업</a:t>
            </a:r>
            <a:r>
              <a:rPr lang="ko-KR" altLang="en-US" dirty="0"/>
              <a:t> 회로를 사용하여 조도 측정</a:t>
            </a:r>
            <a:endParaRPr lang="en-US" altLang="ko-KR" dirty="0"/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●  </a:t>
            </a:r>
            <a:r>
              <a:rPr lang="en-US" altLang="ko-KR" dirty="0" err="1"/>
              <a:t>analogWrite</a:t>
            </a:r>
            <a:r>
              <a:rPr lang="en-US" altLang="ko-KR" dirty="0"/>
              <a:t>( ) </a:t>
            </a:r>
            <a:r>
              <a:rPr lang="ko-KR" altLang="en-US" dirty="0"/>
              <a:t>문을 사용하여  </a:t>
            </a:r>
            <a:r>
              <a:rPr lang="en-US" altLang="ko-KR" dirty="0"/>
              <a:t>LED</a:t>
            </a:r>
            <a:r>
              <a:rPr lang="ko-KR" altLang="en-US" dirty="0"/>
              <a:t>에 출력 값을 내보내 </a:t>
            </a:r>
            <a:r>
              <a:rPr lang="en-US" altLang="ko-KR" dirty="0"/>
              <a:t>LED</a:t>
            </a:r>
            <a:r>
              <a:rPr lang="ko-KR" altLang="en-US" dirty="0"/>
              <a:t> 빛의 밝기를 조절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93C9A3B-F2EE-2D85-460F-9E63BD141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57" y="3426379"/>
            <a:ext cx="3033023" cy="26863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F900113-C12C-0F45-3CA4-9269F030C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052" y="3564316"/>
            <a:ext cx="4046571" cy="241574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"/>
            <a:ext cx="9144000" cy="6857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2C8B8-B1AD-4B88-B00D-9195E38A8C9B}"/>
              </a:ext>
            </a:extLst>
          </p:cNvPr>
          <p:cNvSpPr txBox="1"/>
          <p:nvPr/>
        </p:nvSpPr>
        <p:spPr>
          <a:xfrm>
            <a:off x="50957" y="116632"/>
            <a:ext cx="46805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2.3. </a:t>
            </a:r>
            <a:r>
              <a:rPr lang="ko-KR" altLang="en-US" sz="2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조도값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 TEXT LCD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제어 하기  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2ADD5F-D682-4CB5-9EC2-C94352FF7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14" y="1052736"/>
            <a:ext cx="8271572" cy="487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819050"/>
      </p:ext>
    </p:extLst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</TotalTime>
  <Words>265</Words>
  <Application>Microsoft Office PowerPoint</Application>
  <PresentationFormat>화면 슬라이드 쇼(4:3)</PresentationFormat>
  <Paragraphs>77</Paragraphs>
  <Slides>22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Microsoft Sans Serif</vt:lpstr>
      <vt:lpstr>맑은 고딕</vt:lpstr>
      <vt:lpstr>함초롬바탕</vt:lpstr>
      <vt:lpstr>KCWAPE+NanumBarunGothic Bold</vt:lpstr>
      <vt:lpstr>맑은고딕</vt:lpstr>
      <vt:lpstr>Calibri</vt:lpstr>
      <vt:lpstr>Theme Office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Administrator</dc:creator>
  <cp:lastModifiedBy>kisaejun95@naver.com</cp:lastModifiedBy>
  <cp:revision>27</cp:revision>
  <dcterms:modified xsi:type="dcterms:W3CDTF">2023-01-30T02:39:56Z</dcterms:modified>
</cp:coreProperties>
</file>